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70" r:id="rId12"/>
    <p:sldId id="265" r:id="rId13"/>
    <p:sldId id="267" r:id="rId14"/>
    <p:sldId id="2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15" autoAdjust="0"/>
  </p:normalViewPr>
  <p:slideViewPr>
    <p:cSldViewPr snapToGrid="0">
      <p:cViewPr varScale="1">
        <p:scale>
          <a:sx n="56" d="100"/>
          <a:sy n="56" d="100"/>
        </p:scale>
        <p:origin x="10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2B731-56CF-45E3-9498-FD520DC50A2B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7C91D-64ED-4CD8-88BE-E6AE6E03D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19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verfitt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架构解析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</a:t>
            </a:r>
            <a:r>
              <a:rPr lang="zh-CN" altLang="en-US" dirty="0" smtClean="0"/>
              <a:t>几大领域及经典的网络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</a:t>
            </a:r>
            <a:r>
              <a:rPr lang="zh-CN" altLang="en-US" dirty="0" smtClean="0"/>
              <a:t>的自学建议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8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SPP-net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ROI Pooling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81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7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只是做启发作用，不会特别深入，大家可以指正交流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1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63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感知机：最简单的神经元结构，输入输出之间是线性关系，通过神经元激活函数，得到结果。</a:t>
            </a:r>
            <a:endParaRPr lang="en-US" altLang="zh-CN" dirty="0" smtClean="0"/>
          </a:p>
          <a:p>
            <a:r>
              <a:rPr lang="zh-CN" altLang="en-US" dirty="0" smtClean="0"/>
              <a:t>二元分类，无法学习比较复杂的非线性模型。</a:t>
            </a:r>
            <a:endParaRPr lang="en-US" altLang="zh-CN" dirty="0" smtClean="0"/>
          </a:p>
          <a:p>
            <a:r>
              <a:rPr lang="zh-CN" altLang="en-US" dirty="0" smtClean="0"/>
              <a:t>不考虑心理学和其他因素，猪的体重 毛发色泽 心情指数，得到猪的健康指标 </a:t>
            </a:r>
            <a:endParaRPr lang="en-US" altLang="zh-CN" dirty="0" smtClean="0"/>
          </a:p>
          <a:p>
            <a:r>
              <a:rPr lang="zh-CN" altLang="en-US" dirty="0" smtClean="0"/>
              <a:t>那如果我们想从输入</a:t>
            </a:r>
            <a:r>
              <a:rPr lang="zh-CN" altLang="en-US" baseline="0" dirty="0" smtClean="0"/>
              <a:t> 猪的体重 患病与否 饲料消耗 市场价格，得到猪的健康指标、养猪利润、饲养成本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怎么办？</a:t>
            </a:r>
            <a:endParaRPr lang="en-US" altLang="zh-CN" dirty="0" smtClean="0"/>
          </a:p>
          <a:p>
            <a:r>
              <a:rPr lang="zh-CN" altLang="en-US" dirty="0" smtClean="0"/>
              <a:t>多层感知机，可以称得上是</a:t>
            </a:r>
            <a:r>
              <a:rPr lang="en-US" altLang="zh-CN" dirty="0" smtClean="0"/>
              <a:t>neural network</a:t>
            </a:r>
          </a:p>
          <a:p>
            <a:r>
              <a:rPr lang="zh-CN" altLang="en-US" dirty="0" smtClean="0"/>
              <a:t>变化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、加入了隐藏层 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、有多个输出 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、激活函数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sigmoid </a:t>
            </a:r>
          </a:p>
          <a:p>
            <a:r>
              <a:rPr lang="zh-CN" altLang="en-US" baseline="0" dirty="0" smtClean="0"/>
              <a:t>层与层之间是全连接的，通过前向和反向传播，可以计算复杂的非线性模型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加深的层数会导致过多的参数，而过多的参数通过反复训练，容易出现局部最优解和梯度消失的问题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那么，什么叫做梯度消失和局部最优解呢？</a:t>
            </a:r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74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什么叫梯度消失？</a:t>
            </a:r>
            <a:endParaRPr lang="en-US" altLang="zh-CN" baseline="0" dirty="0" smtClean="0"/>
          </a:p>
          <a:p>
            <a:r>
              <a:rPr lang="zh-CN" altLang="en-US" dirty="0" smtClean="0"/>
              <a:t>因为网络层数太深，而引发的梯度反向传播中的连乘效应。</a:t>
            </a:r>
            <a:endParaRPr lang="en-US" altLang="zh-CN" dirty="0" smtClean="0"/>
          </a:p>
          <a:p>
            <a:r>
              <a:rPr lang="zh-CN" altLang="en-US" dirty="0" smtClean="0"/>
              <a:t>对于幅度为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的信号，在</a:t>
            </a:r>
            <a:r>
              <a:rPr lang="en-US" altLang="zh-CN" dirty="0" smtClean="0"/>
              <a:t>BP</a:t>
            </a:r>
            <a:r>
              <a:rPr lang="zh-CN" altLang="en-US" dirty="0" smtClean="0"/>
              <a:t>反向传播梯度时，每传递一层，梯度衰减为原来的</a:t>
            </a:r>
            <a:r>
              <a:rPr lang="en-US" altLang="zh-CN" dirty="0" smtClean="0"/>
              <a:t>0.25</a:t>
            </a:r>
            <a:r>
              <a:rPr lang="zh-CN" altLang="en-US" dirty="0" smtClean="0"/>
              <a:t>。层数一多，梯度指数衰减后低层基本上接受不到有效的训练信号。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解决梯度消失还有其他的方法，比如</a:t>
            </a:r>
            <a:r>
              <a:rPr lang="en-US" altLang="zh-CN" b="1" dirty="0" err="1" smtClean="0"/>
              <a:t>BatchNormalization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ResNet</a:t>
            </a:r>
            <a:r>
              <a:rPr lang="zh-CN" altLang="en-US" b="1" dirty="0" smtClean="0"/>
              <a:t>残差结构、</a:t>
            </a:r>
            <a:r>
              <a:rPr lang="en-US" altLang="zh-CN" b="1" dirty="0" smtClean="0"/>
              <a:t>LSTM</a:t>
            </a:r>
            <a:r>
              <a:rPr lang="zh-CN" altLang="en-US" b="1" dirty="0" smtClean="0"/>
              <a:t>结构，大家感兴趣可以自己深入了解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那么，什么又叫做局部最优解呢？</a:t>
            </a:r>
            <a:endParaRPr lang="en-US" altLang="zh-CN" b="1" dirty="0" smtClean="0"/>
          </a:p>
          <a:p>
            <a:r>
              <a:rPr lang="en-US" altLang="zh-CN" dirty="0" smtClean="0"/>
              <a:t>2006</a:t>
            </a:r>
            <a:r>
              <a:rPr lang="zh-CN" altLang="en-US" dirty="0" smtClean="0"/>
              <a:t>年，</a:t>
            </a:r>
            <a:r>
              <a:rPr lang="en-US" altLang="zh-CN" dirty="0" err="1" smtClean="0"/>
              <a:t>Hition</a:t>
            </a:r>
            <a:r>
              <a:rPr lang="zh-CN" altLang="en-US" dirty="0" smtClean="0"/>
              <a:t>提出了深度学习的概念，引发了深度学习的热潮。具体是利用逐层预训练方法（预训练</a:t>
            </a:r>
            <a:r>
              <a:rPr lang="en-US" altLang="zh-CN" dirty="0" smtClean="0"/>
              <a:t>+</a:t>
            </a:r>
            <a:r>
              <a:rPr lang="zh-CN" altLang="en-US" dirty="0" smtClean="0"/>
              <a:t>微调）的方式缓解了局部最优解的问题，将隐藏层增加到了</a:t>
            </a:r>
            <a:r>
              <a:rPr lang="en-US" altLang="zh-CN" dirty="0" smtClean="0"/>
              <a:t>7</a:t>
            </a:r>
            <a:r>
              <a:rPr lang="zh-CN" altLang="en-US" dirty="0" smtClean="0"/>
              <a:t>层，实现了真正意义上的“深度”。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MLP</a:t>
            </a:r>
            <a:r>
              <a:rPr lang="zh-CN" altLang="en-US" baseline="0" dirty="0" smtClean="0"/>
              <a:t>已经可以称得上是</a:t>
            </a:r>
            <a:r>
              <a:rPr lang="en-US" altLang="zh-CN" baseline="0" dirty="0" smtClean="0"/>
              <a:t>DNN</a:t>
            </a:r>
            <a:r>
              <a:rPr lang="zh-CN" altLang="en-US" baseline="0" dirty="0" smtClean="0"/>
              <a:t>了，但是，</a:t>
            </a:r>
            <a:r>
              <a:rPr lang="en-US" altLang="zh-CN" dirty="0" smtClean="0"/>
              <a:t>DNN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NN</a:t>
            </a:r>
            <a:r>
              <a:rPr lang="zh-CN" altLang="en-US" dirty="0" smtClean="0"/>
              <a:t>主要的区别在于把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函数替换成了</a:t>
            </a:r>
            <a:r>
              <a:rPr lang="en-US" altLang="zh-CN" dirty="0" smtClean="0"/>
              <a:t>ReLU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maxout</a:t>
            </a:r>
            <a:r>
              <a:rPr lang="zh-CN" altLang="en-US" dirty="0" smtClean="0"/>
              <a:t>，克服了梯度消失的问题。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因为</a:t>
            </a:r>
            <a:r>
              <a:rPr lang="en-US" altLang="zh-CN" baseline="0" dirty="0" smtClean="0"/>
              <a:t>DNN</a:t>
            </a:r>
            <a:r>
              <a:rPr lang="zh-CN" altLang="en-US" baseline="0" dirty="0" smtClean="0"/>
              <a:t>是全连接的，层数越多，参数就越多。参数数量膨胀，还是容易会出现局部最优解和梯度消失的问题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这时就提出了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网络，那么，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网络是怎么做到减少参数的呢？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CNN</a:t>
            </a:r>
            <a:r>
              <a:rPr lang="zh-CN" altLang="en-US" dirty="0" smtClean="0"/>
              <a:t>通过卷积来模拟特征区分，并且通过卷积的权值共享及池化，来降低网络参数的数量级，最后通过传统神经网络完成分类等任务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7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CNN</a:t>
            </a:r>
            <a:r>
              <a:rPr lang="zh-CN" altLang="en-US" dirty="0" smtClean="0"/>
              <a:t>通过卷积来模拟特征区分，并且通过卷积的权值共享及池化，来降低网络参数的数量级，最后通过传统神经网络完成分类等任务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08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en-US" altLang="zh-CN" dirty="0" smtClean="0"/>
          </a:p>
          <a:p>
            <a:r>
              <a:rPr lang="zh-CN" altLang="en-US" dirty="0" smtClean="0"/>
              <a:t>我们在输入上进行了多次卷积，其中每个操作使用不同的过滤器。这导致不同的特征映射。最后，我们将所有这些特征图放在一起，作为卷积层的最终输出。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6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池化层</a:t>
            </a:r>
            <a:endParaRPr lang="en-US" altLang="zh-CN" dirty="0" smtClean="0"/>
          </a:p>
          <a:p>
            <a:r>
              <a:rPr lang="zh-CN" altLang="en-US" dirty="0" smtClean="0"/>
              <a:t>在卷积层之后，通常在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层之间添加</a:t>
            </a:r>
            <a:r>
              <a:rPr lang="zh-CN" altLang="en-US" b="1" dirty="0" smtClean="0"/>
              <a:t>池化层</a:t>
            </a:r>
            <a:r>
              <a:rPr lang="zh-CN" altLang="en-US" dirty="0" smtClean="0"/>
              <a:t>。池化的功能是不断降低维数，以减少网络中的参数和计算次数。这缩短了训练时间并控制</a:t>
            </a:r>
            <a:r>
              <a:rPr lang="zh-CN" altLang="en-US" dirty="0" smtClean="0">
                <a:hlinkClick r:id="rId3"/>
              </a:rPr>
              <a:t>过度拟合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最常见的池类型是</a:t>
            </a:r>
            <a:r>
              <a:rPr lang="en-US" altLang="zh-CN" b="1" dirty="0" smtClean="0"/>
              <a:t>max pooling</a:t>
            </a:r>
            <a:r>
              <a:rPr lang="zh-CN" altLang="en-US" dirty="0" smtClean="0"/>
              <a:t>，它在每个窗口中占用最大值。需要事先指定这些窗口大小。这会降低特征图的大小，同时保留重要信息。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9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7C91D-64ED-4CD8-88BE-E6AE6E03D4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5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28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32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1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1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8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1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9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27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4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DE1FD-CE8A-4236-A575-B0F396CC2494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CD3E-6B71-49D4-A467-2CAE435F0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0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俱乐部学术部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2019/11/17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524000" y="350996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CV </a:t>
            </a:r>
            <a:r>
              <a:rPr lang="zh-CN" altLang="en-US" dirty="0" smtClean="0"/>
              <a:t>图像分类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4" y="1690688"/>
            <a:ext cx="3595006" cy="25464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2065100"/>
            <a:ext cx="995785" cy="1677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VGG-16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AlexNet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ResNet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1158"/>
          <a:stretch/>
        </p:blipFill>
        <p:spPr>
          <a:xfrm>
            <a:off x="703036" y="4237151"/>
            <a:ext cx="7634258" cy="22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CV </a:t>
            </a:r>
            <a:r>
              <a:rPr lang="zh-CN" altLang="en-US" dirty="0" smtClean="0"/>
              <a:t>目标检测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38200" y="2065100"/>
            <a:ext cx="1765227" cy="363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 smtClean="0"/>
              <a:t>R-CNN</a:t>
            </a:r>
          </a:p>
          <a:p>
            <a:pPr>
              <a:lnSpc>
                <a:spcPct val="250000"/>
              </a:lnSpc>
            </a:pPr>
            <a:r>
              <a:rPr lang="en-US" altLang="zh-CN" sz="2400" dirty="0" smtClean="0"/>
              <a:t>Fast R-CNN</a:t>
            </a:r>
          </a:p>
          <a:p>
            <a:pPr>
              <a:lnSpc>
                <a:spcPct val="250000"/>
              </a:lnSpc>
            </a:pPr>
            <a:r>
              <a:rPr lang="en-US" altLang="zh-CN" sz="2400" dirty="0" smtClean="0"/>
              <a:t>Yolov2\v3</a:t>
            </a:r>
          </a:p>
          <a:p>
            <a:pPr>
              <a:lnSpc>
                <a:spcPct val="250000"/>
              </a:lnSpc>
            </a:pPr>
            <a:r>
              <a:rPr lang="en-US" altLang="zh-CN" sz="2400" dirty="0" smtClean="0"/>
              <a:t>SSD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82" y="1690688"/>
            <a:ext cx="8685848" cy="1904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3460040"/>
            <a:ext cx="5337810" cy="31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39889" t="-1" b="-410"/>
          <a:stretch/>
        </p:blipFill>
        <p:spPr>
          <a:xfrm>
            <a:off x="6342789" y="3468146"/>
            <a:ext cx="1505914" cy="19989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44" y="3463107"/>
            <a:ext cx="3164836" cy="31648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62" y="1245951"/>
            <a:ext cx="2074223" cy="20742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CV </a:t>
            </a:r>
            <a:r>
              <a:rPr lang="zh-CN" altLang="en-US" dirty="0" smtClean="0"/>
              <a:t>自学建议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38200" y="1947553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、例程上手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832335" y="2395431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找一些经典、教程多的例程，自己亲自操作一遍。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2335" y="2814708"/>
            <a:ext cx="55643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工具选择：</a:t>
            </a:r>
            <a:r>
              <a:rPr lang="en-US" altLang="zh-CN" sz="2000" dirty="0" smtClean="0"/>
              <a:t>Caffe \ TensorFlow \ PyTorch</a:t>
            </a:r>
          </a:p>
          <a:p>
            <a:r>
              <a:rPr lang="zh-CN" altLang="en-US" sz="2000" dirty="0" smtClean="0"/>
              <a:t>系统安装：</a:t>
            </a:r>
            <a:r>
              <a:rPr lang="en-US" altLang="zh-CN" sz="2000" dirty="0" smtClean="0"/>
              <a:t>Ubuntu \ </a:t>
            </a:r>
            <a:r>
              <a:rPr lang="en-US" altLang="zh-CN" sz="2000" dirty="0"/>
              <a:t>L</a:t>
            </a:r>
            <a:r>
              <a:rPr lang="en-US" altLang="zh-CN" sz="2000" dirty="0" smtClean="0"/>
              <a:t>inux</a:t>
            </a:r>
            <a:r>
              <a:rPr lang="zh-CN" altLang="en-US" sz="2000" dirty="0" smtClean="0"/>
              <a:t>系统操作</a:t>
            </a:r>
            <a:endParaRPr lang="en-US" altLang="zh-CN" sz="2000" dirty="0" smtClean="0"/>
          </a:p>
          <a:p>
            <a:r>
              <a:rPr lang="zh-CN" altLang="en-US" sz="2000" dirty="0" smtClean="0"/>
              <a:t>编程基础：</a:t>
            </a:r>
            <a:r>
              <a:rPr lang="en-US" altLang="zh-CN" sz="2000" dirty="0" smtClean="0"/>
              <a:t>Python</a:t>
            </a:r>
          </a:p>
          <a:p>
            <a:r>
              <a:rPr lang="zh-CN" altLang="en-US" sz="2000" dirty="0" smtClean="0"/>
              <a:t>教程问题：</a:t>
            </a:r>
            <a:r>
              <a:rPr lang="en-US" altLang="zh-CN" sz="2000" dirty="0" smtClean="0"/>
              <a:t>CSDN </a:t>
            </a:r>
            <a:r>
              <a:rPr lang="zh-CN" altLang="en-US" sz="2000" dirty="0" smtClean="0"/>
              <a:t>博客园 </a:t>
            </a:r>
            <a:r>
              <a:rPr lang="en-US" altLang="zh-CN" sz="2000" dirty="0" smtClean="0"/>
              <a:t>github stack overflow…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683" y="1255569"/>
            <a:ext cx="1537086" cy="19351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489" y="1191263"/>
            <a:ext cx="2540834" cy="20692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134" y="3422863"/>
            <a:ext cx="1688184" cy="20894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627" y="5716816"/>
            <a:ext cx="8453264" cy="951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/>
          <a:srcRect r="46301" b="17373"/>
          <a:stretch/>
        </p:blipFill>
        <p:spPr>
          <a:xfrm>
            <a:off x="832335" y="4246364"/>
            <a:ext cx="4239746" cy="14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05" y="1538876"/>
            <a:ext cx="2625620" cy="2625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CV </a:t>
            </a:r>
            <a:r>
              <a:rPr lang="zh-CN" altLang="en-US" dirty="0" smtClean="0"/>
              <a:t>自学建议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38200" y="1947553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、理论知识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38199" y="2649753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图像处理知识基础：数字图像处理</a:t>
            </a:r>
            <a:endParaRPr lang="en-US" altLang="zh-CN" dirty="0" smtClean="0"/>
          </a:p>
          <a:p>
            <a:r>
              <a:rPr lang="zh-CN" altLang="en-US" dirty="0" smtClean="0"/>
              <a:t>计算机视觉数学基础</a:t>
            </a:r>
            <a:endParaRPr lang="en-US" altLang="zh-CN" dirty="0" smtClean="0"/>
          </a:p>
          <a:p>
            <a:r>
              <a:rPr lang="en-US" altLang="zh-CN" dirty="0" smtClean="0"/>
              <a:t>CV</a:t>
            </a:r>
            <a:r>
              <a:rPr lang="zh-CN" altLang="en-US" dirty="0" smtClean="0"/>
              <a:t>工具：</a:t>
            </a:r>
            <a:r>
              <a:rPr lang="en-US" altLang="zh-CN" dirty="0" smtClean="0"/>
              <a:t>opencv</a:t>
            </a:r>
          </a:p>
          <a:p>
            <a:r>
              <a:rPr lang="zh-CN" altLang="en-US" dirty="0" smtClean="0"/>
              <a:t>文献阅读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665" y="1663889"/>
            <a:ext cx="1916874" cy="22551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558" y="1538876"/>
            <a:ext cx="2625620" cy="262562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38199" y="448634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、比赛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838199" y="495865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Kaggle \ </a:t>
            </a:r>
            <a:r>
              <a:rPr lang="zh-CN" altLang="en-US" dirty="0" smtClean="0"/>
              <a:t>天池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t="23922" r="-583"/>
          <a:stretch/>
        </p:blipFill>
        <p:spPr>
          <a:xfrm>
            <a:off x="2992982" y="4587670"/>
            <a:ext cx="6360239" cy="19778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615" y="4408068"/>
            <a:ext cx="3514563" cy="24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199" y="2257525"/>
            <a:ext cx="80663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、跑一个</a:t>
            </a:r>
            <a:r>
              <a:rPr lang="en-US" altLang="zh-CN" sz="2000" dirty="0" err="1" smtClean="0"/>
              <a:t>Minist</a:t>
            </a:r>
            <a:r>
              <a:rPr lang="zh-CN" altLang="en-US" sz="2000" dirty="0" smtClean="0"/>
              <a:t>例程</a:t>
            </a:r>
            <a:endParaRPr lang="en-US" altLang="zh-CN" sz="2000" dirty="0" smtClean="0"/>
          </a:p>
          <a:p>
            <a:pPr>
              <a:lnSpc>
                <a:spcPct val="25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、如果你电脑的配置海星，跑一个目标检测的例程（</a:t>
            </a:r>
            <a:r>
              <a:rPr lang="en-US" altLang="zh-CN" sz="2000" dirty="0" smtClean="0"/>
              <a:t>YOLOV3</a:t>
            </a:r>
            <a:r>
              <a:rPr lang="zh-CN" altLang="en-US" sz="2000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8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CNN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CV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自学建议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/>
              <a:t>作业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29640" y="1869579"/>
            <a:ext cx="589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CNN DNN RNN … ? 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1158"/>
          <a:stretch/>
        </p:blipFill>
        <p:spPr>
          <a:xfrm>
            <a:off x="723901" y="4661874"/>
            <a:ext cx="6991350" cy="20686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68" y="2082072"/>
            <a:ext cx="4863081" cy="2314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27" y="4661874"/>
            <a:ext cx="4162425" cy="159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0154"/>
            <a:ext cx="4351020" cy="21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2834" y="2436502"/>
            <a:ext cx="1714500" cy="788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感知机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perceptron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90815" y="2330053"/>
            <a:ext cx="1822857" cy="998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多层感知机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Multi-layer perceptron</a:t>
            </a:r>
          </a:p>
        </p:txBody>
      </p:sp>
      <p:sp>
        <p:nvSpPr>
          <p:cNvPr id="8" name="矩形 7"/>
          <p:cNvSpPr/>
          <p:nvPr/>
        </p:nvSpPr>
        <p:spPr>
          <a:xfrm>
            <a:off x="7579252" y="1788203"/>
            <a:ext cx="1714500" cy="868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Convolutional neural network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79252" y="2951837"/>
            <a:ext cx="1714500" cy="925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RNN</a:t>
            </a:r>
          </a:p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Recurrent neural network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46227" y="3020380"/>
            <a:ext cx="1714500" cy="788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LSTM</a:t>
            </a:r>
          </a:p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Long-Short Term Memory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2" name="直接箭头连接符 11"/>
          <p:cNvCxnSpPr>
            <a:stCxn id="6" idx="3"/>
            <a:endCxn id="7" idx="1"/>
          </p:cNvCxnSpPr>
          <p:nvPr/>
        </p:nvCxnSpPr>
        <p:spPr>
          <a:xfrm flipV="1">
            <a:off x="2367334" y="2829343"/>
            <a:ext cx="423481" cy="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1"/>
          </p:cNvCxnSpPr>
          <p:nvPr/>
        </p:nvCxnSpPr>
        <p:spPr>
          <a:xfrm flipV="1">
            <a:off x="6826777" y="2222395"/>
            <a:ext cx="752475" cy="606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826777" y="2826355"/>
            <a:ext cx="752475" cy="67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3"/>
            <a:endCxn id="10" idx="1"/>
          </p:cNvCxnSpPr>
          <p:nvPr/>
        </p:nvCxnSpPr>
        <p:spPr>
          <a:xfrm flipV="1">
            <a:off x="9293752" y="3414715"/>
            <a:ext cx="7524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57" y="4304578"/>
            <a:ext cx="2756135" cy="135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7" y="4000088"/>
            <a:ext cx="3348990" cy="2755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29553" y="5829309"/>
                <a:ext cx="2385944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53" y="5829309"/>
                <a:ext cx="238594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615497" y="5829309"/>
                <a:ext cx="2739190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ign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97" y="5829309"/>
                <a:ext cx="2739190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9829455" y="606892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前向传播 反向传播</a:t>
            </a:r>
            <a:endParaRPr lang="en-US" altLang="zh-CN" dirty="0" smtClean="0"/>
          </a:p>
        </p:txBody>
      </p:sp>
      <p:sp>
        <p:nvSpPr>
          <p:cNvPr id="27" name="矩形 26"/>
          <p:cNvSpPr/>
          <p:nvPr/>
        </p:nvSpPr>
        <p:spPr>
          <a:xfrm>
            <a:off x="5096693" y="2432020"/>
            <a:ext cx="1714500" cy="788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DNN</a:t>
            </a:r>
          </a:p>
          <a:p>
            <a:pPr algn="ctr"/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Deep neural network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7" idx="3"/>
            <a:endCxn id="27" idx="1"/>
          </p:cNvCxnSpPr>
          <p:nvPr/>
        </p:nvCxnSpPr>
        <p:spPr>
          <a:xfrm flipV="1">
            <a:off x="4613672" y="2826355"/>
            <a:ext cx="483021" cy="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310" y="1886050"/>
            <a:ext cx="3464229" cy="3499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" y="2562943"/>
            <a:ext cx="6273075" cy="31253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66711" y="568828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Sigmoid -&gt; ReLU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1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1158"/>
          <a:stretch/>
        </p:blipFill>
        <p:spPr>
          <a:xfrm>
            <a:off x="518949" y="2021931"/>
            <a:ext cx="11377653" cy="33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</a:t>
            </a:r>
            <a:r>
              <a:rPr lang="zh-CN" altLang="en-US" dirty="0" smtClean="0"/>
              <a:t>卷积层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2" y="1620320"/>
            <a:ext cx="5604552" cy="24940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82" y="3928284"/>
            <a:ext cx="5838421" cy="26564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48683" y="4488402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1 </a:t>
            </a:r>
            <a:r>
              <a:rPr lang="zh-CN" altLang="en-US" sz="2000" dirty="0" smtClean="0"/>
              <a:t>权值共享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2 </a:t>
            </a:r>
            <a:r>
              <a:rPr lang="zh-CN" altLang="en-US" sz="2000" dirty="0" smtClean="0"/>
              <a:t>稀疏连接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0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</a:t>
            </a:r>
            <a:r>
              <a:rPr lang="zh-CN" altLang="en-US" dirty="0" smtClean="0"/>
              <a:t>池化层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32895"/>
            <a:ext cx="5867400" cy="21195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4700"/>
            <a:ext cx="5856514" cy="23133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55" y="2775637"/>
            <a:ext cx="4795701" cy="25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Computer vision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图像分类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目标定位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目标检测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语义分割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SLAM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929640" y="1578293"/>
            <a:ext cx="87744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03" y="1953578"/>
            <a:ext cx="7687097" cy="35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860</Words>
  <Application>Microsoft Office PowerPoint</Application>
  <PresentationFormat>宽屏</PresentationFormat>
  <Paragraphs>112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Office 主题​​</vt:lpstr>
      <vt:lpstr>AI俱乐部学术部</vt:lpstr>
      <vt:lpstr>目录</vt:lpstr>
      <vt:lpstr>CNN</vt:lpstr>
      <vt:lpstr>CNN</vt:lpstr>
      <vt:lpstr>CNN</vt:lpstr>
      <vt:lpstr>CNN</vt:lpstr>
      <vt:lpstr>CNN 卷积层</vt:lpstr>
      <vt:lpstr>CNN 池化层</vt:lpstr>
      <vt:lpstr>Computer vision</vt:lpstr>
      <vt:lpstr>CV 图像分类</vt:lpstr>
      <vt:lpstr>CV 目标检测</vt:lpstr>
      <vt:lpstr>CV 自学建议</vt:lpstr>
      <vt:lpstr>CV 自学建议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AI俱乐部学术部</dc:title>
  <dc:creator>--- drinks</dc:creator>
  <cp:lastModifiedBy>--- drinks</cp:lastModifiedBy>
  <cp:revision>48</cp:revision>
  <dcterms:created xsi:type="dcterms:W3CDTF">2019-11-17T07:02:57Z</dcterms:created>
  <dcterms:modified xsi:type="dcterms:W3CDTF">2019-11-17T12:07:11Z</dcterms:modified>
</cp:coreProperties>
</file>